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62" r:id="rId13"/>
    <p:sldId id="263" r:id="rId14"/>
    <p:sldId id="270" r:id="rId15"/>
    <p:sldId id="271" r:id="rId16"/>
    <p:sldId id="26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6130" y="854242"/>
            <a:ext cx="5847850" cy="2105526"/>
          </a:xfr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Обучение  дошкольников чтению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5726" y="3602038"/>
            <a:ext cx="6962273" cy="1836236"/>
          </a:xfrm>
          <a:solidFill>
            <a:schemeClr val="accent3"/>
          </a:solidFill>
          <a:ln w="38100">
            <a:solidFill>
              <a:schemeClr val="accent4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Составитель:</a:t>
            </a:r>
          </a:p>
          <a:p>
            <a:pPr algn="ctr"/>
            <a:r>
              <a:rPr lang="ru-RU" dirty="0" smtClean="0"/>
              <a:t>Девяткова </a:t>
            </a:r>
            <a:r>
              <a:rPr lang="ru-RU" dirty="0" err="1" smtClean="0"/>
              <a:t>светлана</a:t>
            </a:r>
            <a:r>
              <a:rPr lang="ru-RU" dirty="0" smtClean="0"/>
              <a:t> </a:t>
            </a:r>
            <a:r>
              <a:rPr lang="ru-RU" dirty="0" err="1" smtClean="0"/>
              <a:t>михайловна</a:t>
            </a:r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г.челябинск</a:t>
            </a:r>
            <a:endParaRPr lang="ru-RU" dirty="0" smtClean="0"/>
          </a:p>
          <a:p>
            <a:pPr algn="ctr"/>
            <a:r>
              <a:rPr lang="ru-RU" dirty="0" smtClean="0"/>
              <a:t>-2016-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1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40"/>
    </mc:Choice>
    <mc:Fallback>
      <p:transition spd="slow" advTm="6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6330198" cy="1309709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Упражнение «Окошки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0792" y="2249487"/>
            <a:ext cx="4441240" cy="3609892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Такое упражнение очень нравится детям : можно придумать множество сочетаний: согласный –</a:t>
            </a:r>
            <a:r>
              <a:rPr lang="ru-RU" dirty="0" err="1" smtClean="0">
                <a:solidFill>
                  <a:schemeClr val="bg1"/>
                </a:solidFill>
              </a:rPr>
              <a:t>гласный,гласный</a:t>
            </a:r>
            <a:r>
              <a:rPr lang="ru-RU" dirty="0" smtClean="0">
                <a:solidFill>
                  <a:schemeClr val="bg1"/>
                </a:solidFill>
              </a:rPr>
              <a:t>- согласный; так же можно сделать и три окошка.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0379" y="2646947"/>
            <a:ext cx="4343400" cy="1431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87579" y="3019926"/>
            <a:ext cx="950495" cy="649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</a:t>
            </a:r>
            <a:endParaRPr lang="ru-RU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36694" y="2968207"/>
            <a:ext cx="938463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35705" y="2249487"/>
            <a:ext cx="950495" cy="397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35705" y="4078705"/>
            <a:ext cx="950495" cy="1612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6695" y="2249487"/>
            <a:ext cx="938463" cy="397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36696" y="4078705"/>
            <a:ext cx="938462" cy="1612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086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83"/>
    </mc:Choice>
    <mc:Fallback>
      <p:transition spd="slow" advTm="118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4609682" cy="1306536"/>
          </a:xfrm>
          <a:solidFill>
            <a:srgbClr val="FFC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</a:rPr>
              <a:t>Чтение слогов  (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мягкие и твёрдые согласные 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671011"/>
            <a:ext cx="4946567" cy="2574757"/>
          </a:xfrm>
          <a:solidFill>
            <a:schemeClr val="accent4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Море  тёплое  и холодное.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 холодном море –согласные замерзают и становятся твёрдыми ,а в тёплом-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плавятся,становятся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мягкими.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16578" y="974558"/>
            <a:ext cx="4211053" cy="185286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  о  у   э  ы 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1786663" flipV="1">
            <a:off x="6497051" y="4102767"/>
            <a:ext cx="3850105" cy="1997243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я   ё   ю  е  и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01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60"/>
    </mc:Choice>
    <mc:Fallback>
      <p:transition spd="slow" advTm="152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8026650" cy="1089967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 этап </a:t>
            </a:r>
            <a:r>
              <a:rPr lang="ru-RU" dirty="0" smtClean="0"/>
              <a:t>.</a:t>
            </a:r>
            <a:r>
              <a:rPr lang="ru-RU" i="1" dirty="0" smtClean="0">
                <a:solidFill>
                  <a:schemeClr val="accent4"/>
                </a:solidFill>
              </a:rPr>
              <a:t>Чтение и понимание прочитанного слова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310063"/>
            <a:ext cx="9905999" cy="3481137"/>
          </a:xfrm>
          <a:solidFill>
            <a:schemeClr val="accent4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Работа со столбиками </a:t>
            </a:r>
            <a:r>
              <a:rPr lang="ru-RU" dirty="0" err="1" smtClean="0">
                <a:solidFill>
                  <a:schemeClr val="bg1"/>
                </a:solidFill>
              </a:rPr>
              <a:t>слов,имеющих</a:t>
            </a:r>
            <a:r>
              <a:rPr lang="ru-RU" dirty="0" smtClean="0">
                <a:solidFill>
                  <a:schemeClr val="bg1"/>
                </a:solidFill>
              </a:rPr>
              <a:t> одинаковое начало или конец  ( </a:t>
            </a:r>
            <a:r>
              <a:rPr lang="ru-RU" i="1" dirty="0" smtClean="0">
                <a:solidFill>
                  <a:schemeClr val="accent1"/>
                </a:solidFill>
              </a:rPr>
              <a:t>читаем несколько раз –</a:t>
            </a:r>
            <a:r>
              <a:rPr lang="ru-RU" i="1" dirty="0" err="1" smtClean="0">
                <a:solidFill>
                  <a:schemeClr val="accent1"/>
                </a:solidFill>
              </a:rPr>
              <a:t>медленно,убыстряя</a:t>
            </a:r>
            <a:r>
              <a:rPr lang="ru-RU" i="1" dirty="0" smtClean="0">
                <a:solidFill>
                  <a:schemeClr val="accent1"/>
                </a:solidFill>
              </a:rPr>
              <a:t> темп, громко ,тихо …; выясняем значение слов и что общего в написании этих слов; называем </a:t>
            </a:r>
            <a:r>
              <a:rPr lang="ru-RU" i="1" dirty="0" err="1" smtClean="0">
                <a:solidFill>
                  <a:schemeClr val="accent1"/>
                </a:solidFill>
              </a:rPr>
              <a:t>прилагательное,ребенок</a:t>
            </a:r>
            <a:r>
              <a:rPr lang="ru-RU" i="1" dirty="0" smtClean="0">
                <a:solidFill>
                  <a:schemeClr val="accent1"/>
                </a:solidFill>
              </a:rPr>
              <a:t> из столбика слов выбирает подходящее по смыслу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Чтение подписей к предметным картинкам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Составление слова из </a:t>
            </a:r>
            <a:r>
              <a:rPr lang="ru-RU" dirty="0" err="1" smtClean="0">
                <a:solidFill>
                  <a:schemeClr val="bg1"/>
                </a:solidFill>
              </a:rPr>
              <a:t>слогов,запись</a:t>
            </a:r>
            <a:r>
              <a:rPr lang="ru-RU" dirty="0" smtClean="0">
                <a:solidFill>
                  <a:schemeClr val="bg1"/>
                </a:solidFill>
              </a:rPr>
              <a:t> этого слова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51"/>
    </mc:Choice>
    <mc:Fallback>
      <p:transition spd="slow" advTm="12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i="1" dirty="0">
                <a:solidFill>
                  <a:schemeClr val="accent4"/>
                </a:solidFill>
              </a:rPr>
              <a:t>Чтение и понимание прочитанного слова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1139" y="3705309"/>
            <a:ext cx="7581483" cy="1732966"/>
          </a:xfrm>
          <a:solidFill>
            <a:schemeClr val="accent4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Упражнения  «Слоговая цепочка»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Чтение слов с пропущенной буквой.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790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40"/>
    </mc:Choice>
    <mc:Fallback>
      <p:transition spd="slow" advTm="48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4693903" cy="1438882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/>
              <a:t>Чтение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478505"/>
            <a:ext cx="10878135" cy="3404937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chemeClr val="bg2">
                    <a:lumMod val="75000"/>
                  </a:schemeClr>
                </a:solidFill>
              </a:rPr>
              <a:t>Упражнение «Разорви цепочку»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Сокмакрактоккит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  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Упражнение  «Буква потерялась»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  .  за , р .  к, к  . т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упражнение  «Слово рассыпалось»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   Я   А  Ц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37537" y="2947737"/>
            <a:ext cx="1251284" cy="445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02968" y="2947737"/>
            <a:ext cx="1371600" cy="421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91137" y="2923674"/>
            <a:ext cx="1431758" cy="39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87589" y="2923674"/>
            <a:ext cx="1287379" cy="39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515600" y="2923674"/>
            <a:ext cx="1371600" cy="39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1347" y="5329989"/>
            <a:ext cx="2273969" cy="469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40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77"/>
    </mc:Choice>
    <mc:Fallback>
      <p:transition spd="slow" advTm="118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66644"/>
            <a:ext cx="5271419" cy="1318566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Чтение слов 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 одинаковым окончанием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025845"/>
              </p:ext>
            </p:extLst>
          </p:nvPr>
        </p:nvGraphicFramePr>
        <p:xfrm>
          <a:off x="1321887" y="2514183"/>
          <a:ext cx="2552282" cy="2133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2000" endA="300" endPos="35000" dir="5400000" sy="-100000" algn="bl" rotWithShape="0"/>
                </a:effectLst>
              </a:tblPr>
              <a:tblGrid>
                <a:gridCol w="2552282"/>
              </a:tblGrid>
              <a:tr h="478940">
                <a:tc>
                  <a:txBody>
                    <a:bodyPr/>
                    <a:lstStyle/>
                    <a:p>
                      <a:r>
                        <a:rPr lang="ru-RU" sz="3200" b="0" cap="none" spc="0" dirty="0" smtClean="0">
                          <a:ln w="0"/>
                          <a:solidFill>
                            <a:schemeClr val="bg1"/>
                          </a:solidFill>
                          <a:effectLst/>
                        </a:rPr>
                        <a:t>пал-ка</a:t>
                      </a:r>
                      <a:endParaRPr lang="ru-RU" sz="3200" b="0" cap="none" spc="0" dirty="0">
                        <a:ln w="0"/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78940">
                <a:tc>
                  <a:txBody>
                    <a:bodyPr/>
                    <a:lstStyle/>
                    <a:p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/>
                        </a:rPr>
                        <a:t>Гал</a:t>
                      </a:r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/>
                        </a:rPr>
                        <a:t>-ка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78940">
                <a:tc>
                  <a:txBody>
                    <a:bodyPr/>
                    <a:lstStyle/>
                    <a:p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/>
                        </a:rPr>
                        <a:t>Бал-ка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78940">
                <a:tc>
                  <a:txBody>
                    <a:bodyPr/>
                    <a:lstStyle/>
                    <a:p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/>
                        </a:rPr>
                        <a:t>Фи-ал-ка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19894"/>
              </p:ext>
            </p:extLst>
          </p:nvPr>
        </p:nvGraphicFramePr>
        <p:xfrm>
          <a:off x="4644190" y="2315678"/>
          <a:ext cx="2418347" cy="21183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418347"/>
              </a:tblGrid>
              <a:tr h="53340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Но-та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Во-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ро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-та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Вы-со-та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8061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Ра-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бо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-та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655583"/>
              </p:ext>
            </p:extLst>
          </p:nvPr>
        </p:nvGraphicFramePr>
        <p:xfrm>
          <a:off x="7832558" y="3157083"/>
          <a:ext cx="2189747" cy="21247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189747"/>
              </a:tblGrid>
              <a:tr h="531195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Ря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-би-на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1195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Ро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ди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-на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1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До-ли-на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1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Кор-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зи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-на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4383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473"/>
    </mc:Choice>
    <mc:Fallback>
      <p:transition spd="slow" advTm="134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01798" cy="1438882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4 этап</a:t>
            </a:r>
            <a:r>
              <a:rPr lang="ru-RU" dirty="0" smtClean="0">
                <a:solidFill>
                  <a:schemeClr val="accent4"/>
                </a:solidFill>
              </a:rPr>
              <a:t>. </a:t>
            </a:r>
            <a:r>
              <a:rPr lang="ru-RU" i="1" dirty="0" smtClean="0">
                <a:solidFill>
                  <a:schemeClr val="accent4"/>
                </a:solidFill>
              </a:rPr>
              <a:t>Чтение и понимание прочитанного текста</a:t>
            </a:r>
            <a:endParaRPr lang="ru-RU" i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accent1"/>
                </a:solidFill>
              </a:rPr>
              <a:t>Трудности,с</a:t>
            </a:r>
            <a:r>
              <a:rPr lang="ru-RU" dirty="0" smtClean="0">
                <a:solidFill>
                  <a:schemeClr val="accent1"/>
                </a:solidFill>
              </a:rPr>
              <a:t> которыми ребёнок встречается: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трудное и непонятное слово – ребёнок переключил внимание на него и забыл ,о чём читал.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Чтение по догадке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Замены,пропуски</a:t>
            </a:r>
            <a:r>
              <a:rPr lang="ru-RU" dirty="0" smtClean="0">
                <a:solidFill>
                  <a:schemeClr val="bg1"/>
                </a:solidFill>
              </a:rPr>
              <a:t> или добавление букв в словах.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Лучше </a:t>
            </a:r>
            <a:r>
              <a:rPr lang="ru-RU" b="1" dirty="0" smtClean="0">
                <a:solidFill>
                  <a:schemeClr val="accent1"/>
                </a:solidFill>
              </a:rPr>
              <a:t>вернуться к предыдущему </a:t>
            </a:r>
            <a:r>
              <a:rPr lang="ru-RU" b="1" dirty="0" err="1" smtClean="0">
                <a:solidFill>
                  <a:schemeClr val="accent1"/>
                </a:solidFill>
              </a:rPr>
              <a:t>этапу,</a:t>
            </a:r>
            <a:r>
              <a:rPr lang="ru-RU" dirty="0" err="1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затем продолжить  выполнение тренировочных упражнений.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797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333"/>
    </mc:Choice>
    <mc:Fallback>
      <p:transition spd="slow" advTm="17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4681871" cy="1462945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Заключение.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634916"/>
            <a:ext cx="9905999" cy="2069432"/>
          </a:xfr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Эффективность овладения навыком чтения( а в дальнейшем- и грамотность письма) зависит от степени освоения детьми каждого из этапов в его формировании.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34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77"/>
    </mc:Choice>
    <mc:Fallback>
      <p:transition spd="slow" advTm="53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4561555" cy="1523103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/>
              <a:t>Этапы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767263"/>
            <a:ext cx="9905999" cy="3023938"/>
          </a:xfr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Чтение слогов.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Чтение и понимание прочитанного слова.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Чтение и понимание прочитанного предложения и текста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Знакомство и запоминание букв.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29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1"/>
    </mc:Choice>
    <mc:Fallback>
      <p:transition spd="slow" advTm="59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687" y="630550"/>
            <a:ext cx="8435724" cy="1402787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 этап.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Знакомство с буквами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328" y="2911224"/>
            <a:ext cx="9905999" cy="3541714"/>
          </a:xfrm>
          <a:solidFill>
            <a:schemeClr val="accent4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-научить отличать одну букву от другой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-называть согласную </a:t>
            </a:r>
            <a:r>
              <a:rPr lang="ru-RU" dirty="0" err="1" smtClean="0">
                <a:solidFill>
                  <a:schemeClr val="bg1"/>
                </a:solidFill>
              </a:rPr>
              <a:t>так,как</a:t>
            </a:r>
            <a:r>
              <a:rPr lang="ru-RU" dirty="0" smtClean="0">
                <a:solidFill>
                  <a:schemeClr val="bg1"/>
                </a:solidFill>
              </a:rPr>
              <a:t> она  читается  (С , К, Р…)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-вывешивать изображение буквы  с рисунками предметов, названия которых начинаются с неё.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-находить знакомые буквы  в вывесках, плакатах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-читать  «Азбуку» в картинках.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90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97"/>
    </mc:Choice>
    <mc:Fallback>
      <p:transition spd="slow" advTm="131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854" y="702738"/>
            <a:ext cx="6643019" cy="1511071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Знакомство с буквами</a:t>
            </a:r>
            <a:endParaRPr lang="ru-RU" b="1" i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9854" y="2875129"/>
            <a:ext cx="9905999" cy="3541714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-вырезать буквы из бархатной </a:t>
            </a:r>
            <a:r>
              <a:rPr lang="ru-RU" dirty="0" err="1" smtClean="0">
                <a:solidFill>
                  <a:schemeClr val="bg1"/>
                </a:solidFill>
              </a:rPr>
              <a:t>бумаги,наклеить</a:t>
            </a:r>
            <a:r>
              <a:rPr lang="ru-RU" dirty="0" smtClean="0">
                <a:solidFill>
                  <a:schemeClr val="bg1"/>
                </a:solidFill>
              </a:rPr>
              <a:t> на картон и обводить букву.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-лепить буквы из </a:t>
            </a:r>
            <a:r>
              <a:rPr lang="ru-RU" dirty="0" err="1" smtClean="0">
                <a:solidFill>
                  <a:schemeClr val="bg1"/>
                </a:solidFill>
              </a:rPr>
              <a:t>пластилина,глины</a:t>
            </a:r>
            <a:r>
              <a:rPr lang="ru-RU" dirty="0" smtClean="0">
                <a:solidFill>
                  <a:schemeClr val="bg1"/>
                </a:solidFill>
              </a:rPr>
              <a:t> ,из мокрого песка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-выполнять различные упражнения:  «Буквы спрятались»,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«Найди букву», «Стилизованные буквы»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-игра  «Мешочек» –дети на ощупь находят букву из магнитной азбуки в мешочке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18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28"/>
    </mc:Choice>
    <mc:Fallback>
      <p:transition spd="slow" advTm="12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518" y="426013"/>
            <a:ext cx="6173787" cy="1462945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этап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chemeClr val="accent4"/>
                </a:solidFill>
              </a:rPr>
              <a:t>Читаем слоги.</a:t>
            </a:r>
            <a:endParaRPr lang="ru-RU" i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789" y="2322095"/>
            <a:ext cx="9603622" cy="3392905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самый эффективный способ- </a:t>
            </a:r>
            <a:r>
              <a:rPr lang="ru-RU" i="1" dirty="0" smtClean="0">
                <a:solidFill>
                  <a:schemeClr val="bg1"/>
                </a:solidFill>
              </a:rPr>
              <a:t>по </a:t>
            </a:r>
            <a:r>
              <a:rPr lang="ru-RU" i="1" dirty="0" err="1" smtClean="0">
                <a:solidFill>
                  <a:schemeClr val="tx2"/>
                </a:solidFill>
              </a:rPr>
              <a:t>подражанию,</a:t>
            </a:r>
            <a:r>
              <a:rPr lang="ru-RU" dirty="0" err="1" smtClean="0">
                <a:solidFill>
                  <a:schemeClr val="bg1"/>
                </a:solidFill>
              </a:rPr>
              <a:t>ребёнок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видит ,как читает другой и подражает ему.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введение подсказок –дуги и точки. </a:t>
            </a:r>
            <a:r>
              <a:rPr lang="ru-RU" b="1" i="1" dirty="0" smtClean="0">
                <a:solidFill>
                  <a:schemeClr val="tx2"/>
                </a:solidFill>
              </a:rPr>
              <a:t>Дуга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 </a:t>
            </a:r>
            <a:r>
              <a:rPr lang="ru-RU" i="1" dirty="0" smtClean="0">
                <a:solidFill>
                  <a:schemeClr val="bg1"/>
                </a:solidFill>
              </a:rPr>
              <a:t>поём песенку) </a:t>
            </a:r>
            <a:r>
              <a:rPr lang="ru-RU" dirty="0" err="1" smtClean="0">
                <a:solidFill>
                  <a:schemeClr val="bg1"/>
                </a:solidFill>
              </a:rPr>
              <a:t>подсказывает,что</a:t>
            </a:r>
            <a:r>
              <a:rPr lang="ru-RU" dirty="0" smtClean="0">
                <a:solidFill>
                  <a:schemeClr val="bg1"/>
                </a:solidFill>
              </a:rPr>
              <a:t> две буквы нужно прочитать </a:t>
            </a:r>
            <a:r>
              <a:rPr lang="ru-RU" dirty="0" err="1" smtClean="0">
                <a:solidFill>
                  <a:schemeClr val="bg1"/>
                </a:solidFill>
              </a:rPr>
              <a:t>вместе,</a:t>
            </a:r>
            <a:r>
              <a:rPr lang="ru-RU" b="1" i="1" dirty="0" err="1" smtClean="0">
                <a:solidFill>
                  <a:schemeClr val="tx2"/>
                </a:solidFill>
              </a:rPr>
              <a:t>точки</a:t>
            </a:r>
            <a:r>
              <a:rPr lang="ru-RU" dirty="0" smtClean="0">
                <a:solidFill>
                  <a:schemeClr val="bg1"/>
                </a:solidFill>
              </a:rPr>
              <a:t> (курочка зёрнышки клюёт) –говорит о кратком прочтении названий букв.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чтение слоговых таблиц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780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95"/>
    </mc:Choice>
    <mc:Fallback>
      <p:transition spd="slow" advTm="131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4754061" cy="1630969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i="1" dirty="0" smtClean="0">
                <a:solidFill>
                  <a:schemeClr val="accent4"/>
                </a:solidFill>
              </a:rPr>
              <a:t>Читаем слоги</a:t>
            </a:r>
            <a:endParaRPr lang="ru-RU" i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632" y="2622884"/>
            <a:ext cx="9663779" cy="2899612"/>
          </a:xfrm>
          <a:solidFill>
            <a:schemeClr val="accent4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выделение первого прочитанного слога из названий предметных картинок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игры типа «Подбери картинку»-назвать первый слог, а ребёнок подбирает картинку.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игра  « Собери слог» – ребёнок из букв собирает слог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42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18"/>
    </mc:Choice>
    <mc:Fallback>
      <p:transition spd="slow" advTm="98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3695282" cy="1330598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Слоговые таблицы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90657"/>
              </p:ext>
            </p:extLst>
          </p:nvPr>
        </p:nvGraphicFramePr>
        <p:xfrm>
          <a:off x="1141413" y="2249484"/>
          <a:ext cx="3791535" cy="3609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307"/>
                <a:gridCol w="758307"/>
                <a:gridCol w="758307"/>
                <a:gridCol w="758307"/>
                <a:gridCol w="758307"/>
              </a:tblGrid>
              <a:tr h="60164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м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ма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му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мо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мы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н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на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ну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но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ны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са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су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со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сы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ка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ку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ко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кы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ра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ру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ро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/>
                          </a:solidFill>
                        </a:rPr>
                        <a:t>ры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18511"/>
              </p:ext>
            </p:extLst>
          </p:nvPr>
        </p:nvGraphicFramePr>
        <p:xfrm>
          <a:off x="6436896" y="2249484"/>
          <a:ext cx="4487780" cy="3609890"/>
        </p:xfrm>
        <a:graphic>
          <a:graphicData uri="http://schemas.openxmlformats.org/drawingml/2006/table">
            <a:tbl>
              <a:tblPr firstRow="1" bandRow="1"/>
              <a:tblGrid>
                <a:gridCol w="866272"/>
                <a:gridCol w="962527"/>
                <a:gridCol w="962526"/>
                <a:gridCol w="938463"/>
                <a:gridCol w="757992"/>
              </a:tblGrid>
              <a:tr h="7219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я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ю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ё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и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19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мя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мю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мё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19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ню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нё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19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ся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сю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сё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19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рю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рё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7245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11"/>
    </mc:Choice>
    <mc:Fallback>
      <p:transition spd="slow" advTm="104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5439861" cy="1438882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Слоговые таблицы</a:t>
            </a:r>
            <a:endParaRPr lang="ru-RU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7710600"/>
              </p:ext>
            </p:extLst>
          </p:nvPr>
        </p:nvGraphicFramePr>
        <p:xfrm>
          <a:off x="985002" y="2249486"/>
          <a:ext cx="4802188" cy="3345200"/>
        </p:xfrm>
        <a:graphic>
          <a:graphicData uri="http://schemas.openxmlformats.org/drawingml/2006/table">
            <a:tbl>
              <a:tblPr firstRow="1" bandRow="1"/>
              <a:tblGrid>
                <a:gridCol w="1200547"/>
                <a:gridCol w="1200547"/>
                <a:gridCol w="1200547"/>
                <a:gridCol w="1200547"/>
              </a:tblGrid>
              <a:tr h="6690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р</a:t>
                      </a:r>
                      <a:endParaRPr lang="ru-RU" sz="2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л</a:t>
                      </a:r>
                      <a:endParaRPr lang="ru-RU" sz="2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690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ат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ар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ал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690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ут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ур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ар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690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ол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690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э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эт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эр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эл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6852098"/>
              </p:ext>
            </p:extLst>
          </p:nvPr>
        </p:nvGraphicFramePr>
        <p:xfrm>
          <a:off x="6352674" y="2249486"/>
          <a:ext cx="4875212" cy="3200820"/>
        </p:xfrm>
        <a:graphic>
          <a:graphicData uri="http://schemas.openxmlformats.org/drawingml/2006/table">
            <a:tbl>
              <a:tblPr firstRow="1" bandRow="1"/>
              <a:tblGrid>
                <a:gridCol w="1218803"/>
                <a:gridCol w="970944"/>
                <a:gridCol w="1466662"/>
                <a:gridCol w="1218803"/>
              </a:tblGrid>
              <a:tr h="80020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т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л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020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ят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яр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ял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020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ют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юр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юл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020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ё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ёт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ёр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ёл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8311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99"/>
    </mc:Choice>
    <mc:Fallback>
      <p:transition spd="slow" advTm="92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379703" cy="1483895"/>
          </a:xfr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Слоговые таблицы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0" y="2779295"/>
            <a:ext cx="3196899" cy="580968"/>
          </a:xfr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Твёрдые согласные</a:t>
            </a:r>
            <a:endParaRPr lang="ru-RU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287378" y="3520126"/>
            <a:ext cx="2564899" cy="227107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2220" y="2329980"/>
            <a:ext cx="2884655" cy="685800"/>
          </a:xfr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Мягкие согласны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е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930601" y="3363435"/>
            <a:ext cx="2468820" cy="226734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037094" y="2674463"/>
            <a:ext cx="2346159" cy="562032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sz="1600" dirty="0" smtClean="0">
                <a:solidFill>
                  <a:schemeClr val="bg2"/>
                </a:solidFill>
              </a:rPr>
              <a:t>Чтение    с   </a:t>
            </a:r>
            <a:r>
              <a:rPr lang="ru-RU" b="1" dirty="0" smtClean="0">
                <a:solidFill>
                  <a:schemeClr val="accent1"/>
                </a:solidFill>
              </a:rPr>
              <a:t>й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145379" y="3360261"/>
            <a:ext cx="2336799" cy="218629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40573"/>
              </p:ext>
            </p:extLst>
          </p:nvPr>
        </p:nvGraphicFramePr>
        <p:xfrm>
          <a:off x="1287379" y="3520125"/>
          <a:ext cx="2622885" cy="2271074"/>
        </p:xfrm>
        <a:graphic>
          <a:graphicData uri="http://schemas.openxmlformats.org/drawingml/2006/table">
            <a:tbl>
              <a:tblPr firstRow="1" bandRow="1"/>
              <a:tblGrid>
                <a:gridCol w="1401679"/>
                <a:gridCol w="1221206"/>
              </a:tblGrid>
              <a:tr h="5483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06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17399"/>
              </p:ext>
            </p:extLst>
          </p:nvPr>
        </p:nvGraphicFramePr>
        <p:xfrm>
          <a:off x="4930601" y="3360265"/>
          <a:ext cx="2468820" cy="2270515"/>
        </p:xfrm>
        <a:graphic>
          <a:graphicData uri="http://schemas.openxmlformats.org/drawingml/2006/table">
            <a:tbl>
              <a:tblPr firstRow="1" bandRow="1"/>
              <a:tblGrid>
                <a:gridCol w="1234410"/>
                <a:gridCol w="1234410"/>
              </a:tblGrid>
              <a:tr h="4541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1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ё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1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1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41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50173"/>
              </p:ext>
            </p:extLst>
          </p:nvPr>
        </p:nvGraphicFramePr>
        <p:xfrm>
          <a:off x="8145379" y="3360261"/>
          <a:ext cx="2336799" cy="2238305"/>
        </p:xfrm>
        <a:graphic>
          <a:graphicData uri="http://schemas.openxmlformats.org/drawingml/2006/table">
            <a:tbl>
              <a:tblPr firstRow="1" bandRow="1"/>
              <a:tblGrid>
                <a:gridCol w="778933"/>
                <a:gridCol w="778933"/>
                <a:gridCol w="778933"/>
              </a:tblGrid>
              <a:tr h="67503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ч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accent1"/>
                          </a:solidFill>
                        </a:rPr>
                        <a:t>й</a:t>
                      </a:r>
                      <a:endParaRPr lang="ru-RU" sz="3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503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м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accent1"/>
                          </a:solidFill>
                        </a:rPr>
                        <a:t>й</a:t>
                      </a:r>
                      <a:endParaRPr lang="ru-RU" sz="3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3622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2"/>
                          </a:solidFill>
                        </a:rPr>
                        <a:t>д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accent1"/>
                          </a:solidFill>
                        </a:rPr>
                        <a:t>й</a:t>
                      </a:r>
                      <a:endParaRPr lang="ru-RU" sz="3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8167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955"/>
    </mc:Choice>
    <mc:Fallback>
      <p:transition spd="slow" advTm="179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1.7|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4|1|1.3|3.6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1.9|3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3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0.9|0.9|3.3|0.9|1.3|1.2|1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182</TotalTime>
  <Words>641</Words>
  <Application>Microsoft Office PowerPoint</Application>
  <PresentationFormat>Широкоэкранный</PresentationFormat>
  <Paragraphs>198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Tw Cen MT</vt:lpstr>
      <vt:lpstr>Wingdings</vt:lpstr>
      <vt:lpstr>Контур</vt:lpstr>
      <vt:lpstr>Обучение  дошкольников чтению </vt:lpstr>
      <vt:lpstr>Этапы обучения</vt:lpstr>
      <vt:lpstr>1 этап. Знакомство с буквами. </vt:lpstr>
      <vt:lpstr>Знакомство с буквами</vt:lpstr>
      <vt:lpstr>2 этап. Читаем слоги.</vt:lpstr>
      <vt:lpstr>Читаем слоги</vt:lpstr>
      <vt:lpstr>Слоговые таблицы</vt:lpstr>
      <vt:lpstr>Слоговые таблицы</vt:lpstr>
      <vt:lpstr>Слоговые таблицы</vt:lpstr>
      <vt:lpstr>Упражнение «Окошки»</vt:lpstr>
      <vt:lpstr>Чтение слогов  (мягкие и твёрдые согласные )</vt:lpstr>
      <vt:lpstr>3 этап .Чтение и понимание прочитанного слова.</vt:lpstr>
      <vt:lpstr>Чтение и понимание прочитанного слова.</vt:lpstr>
      <vt:lpstr>Чтение слов</vt:lpstr>
      <vt:lpstr>Чтение слов  с одинаковым окончанием</vt:lpstr>
      <vt:lpstr>4 этап. Чтение и понимание прочитанного текста</vt:lpstr>
      <vt:lpstr>Заключение.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 дошкольников чтению</dc:title>
  <dc:creator>USER</dc:creator>
  <cp:lastModifiedBy>USER</cp:lastModifiedBy>
  <cp:revision>21</cp:revision>
  <dcterms:created xsi:type="dcterms:W3CDTF">2016-06-13T10:01:55Z</dcterms:created>
  <dcterms:modified xsi:type="dcterms:W3CDTF">2016-06-13T13:06:00Z</dcterms:modified>
</cp:coreProperties>
</file>